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25.xml" Type="http://schemas.openxmlformats.org/officeDocument/2006/relationships/slide" Id="rId30"/><Relationship Target="slides/slide7.xml" Type="http://schemas.openxmlformats.org/officeDocument/2006/relationships/slide" Id="rId12"/><Relationship Target="slides/slide26.xml" Type="http://schemas.openxmlformats.org/officeDocument/2006/relationships/slide" Id="rId31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7.xml" Type="http://schemas.openxmlformats.org/officeDocument/2006/relationships/slide" Id="rId32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1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7" name="Shape 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8" name="Shape 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4" name="Shape 2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0" name="Shape 2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>
            <a:off y="0" x="0"/>
            <a:ext cy="46913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9" name="Shape 9"/>
          <p:cNvCxnSpPr/>
          <p:nvPr/>
        </p:nvCxnSpPr>
        <p:spPr>
          <a:xfrm>
            <a:off y="4662139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y="2490375" x="685800"/>
            <a:ext cy="2198400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indent="457200">
              <a:buSzPct val="100000"/>
              <a:defRPr sz="7200"/>
            </a:lvl1pPr>
            <a:lvl2pPr indent="457200">
              <a:buSzPct val="100000"/>
              <a:defRPr sz="7200"/>
            </a:lvl2pPr>
            <a:lvl3pPr indent="457200">
              <a:buSzPct val="100000"/>
              <a:defRPr sz="7200"/>
            </a:lvl3pPr>
            <a:lvl4pPr indent="457200">
              <a:buSzPct val="100000"/>
              <a:defRPr sz="7200"/>
            </a:lvl4pPr>
            <a:lvl5pPr indent="457200">
              <a:buSzPct val="100000"/>
              <a:defRPr sz="7200"/>
            </a:lvl5pPr>
            <a:lvl6pPr indent="457200">
              <a:buSzPct val="100000"/>
              <a:defRPr sz="7200"/>
            </a:lvl6pPr>
            <a:lvl7pPr indent="457200">
              <a:buSzPct val="100000"/>
              <a:defRPr sz="7200"/>
            </a:lvl7pPr>
            <a:lvl8pPr indent="457200">
              <a:buSzPct val="100000"/>
              <a:defRPr sz="7200"/>
            </a:lvl8pPr>
            <a:lvl9pPr indent="457200">
              <a:buSzPct val="100000"/>
              <a:defRPr sz="7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y="4836035" x="685800"/>
            <a:ext cy="10325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14" name="Shape 14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19" name="Shape 19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0" name="Shape 2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" name="Shape 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" name="Shape 24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25" name="Shape 25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y="5875078" x="457200"/>
            <a:ext cy="6927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71450" marL="28575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29" name="Shape 29"/>
          <p:cNvSpPr/>
          <p:nvPr/>
        </p:nvSpPr>
        <p:spPr>
          <a:xfrm>
            <a:off y="0" x="4274"/>
            <a:ext cy="5875200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30" name="Shape 30"/>
          <p:cNvCxnSpPr/>
          <p:nvPr/>
        </p:nvCxnSpPr>
        <p:spPr>
          <a:xfrm>
            <a:off y="5845828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52400" marL="3429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indent="-133350" marL="7429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indent="-114300" marL="1600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indent="-114300" marL="20574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indent="-114300" marL="25146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indent="-114300" marL="29718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indent="-114300" marL="34290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indent="-114300" marL="3886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5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4"/><Relationship Target="../media/image15.png" Type="http://schemas.openxmlformats.org/officeDocument/2006/relationships/image" Id="rId3"/><Relationship Target="../media/image22.png" Type="http://schemas.openxmlformats.org/officeDocument/2006/relationships/image" Id="rId9"/><Relationship Target="../media/image18.png" Type="http://schemas.openxmlformats.org/officeDocument/2006/relationships/image" Id="rId6"/><Relationship Target="../media/image17.png" Type="http://schemas.openxmlformats.org/officeDocument/2006/relationships/image" Id="rId5"/><Relationship Target="../media/image20.png" Type="http://schemas.openxmlformats.org/officeDocument/2006/relationships/image" Id="rId8"/><Relationship Target="../media/image19.png" Type="http://schemas.openxmlformats.org/officeDocument/2006/relationships/image" Id="rId7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4.jpg" Type="http://schemas.openxmlformats.org/officeDocument/2006/relationships/image" Id="rId4"/><Relationship Target="../media/image23.jp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png" Type="http://schemas.openxmlformats.org/officeDocument/2006/relationships/image" Id="rId4"/><Relationship Target="../media/image34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4"/><Relationship Target="../media/image28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jpg" Type="http://schemas.openxmlformats.org/officeDocument/2006/relationships/image" Id="rId4"/><Relationship Target="../media/image02.jpg" Type="http://schemas.openxmlformats.org/officeDocument/2006/relationships/image" Id="rId3"/><Relationship Target="../media/image00.jpg" Type="http://schemas.openxmlformats.org/officeDocument/2006/relationships/image" Id="rId5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2.png" Type="http://schemas.openxmlformats.org/officeDocument/2006/relationships/image" Id="rId4"/><Relationship Target="../media/image45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3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7.png" Type="http://schemas.openxmlformats.org/officeDocument/2006/relationships/image" Id="rId4"/><Relationship Target="../media/image05.jpg" Type="http://schemas.openxmlformats.org/officeDocument/2006/relationships/image" Id="rId3"/><Relationship Target="../media/image46.png" Type="http://schemas.openxmlformats.org/officeDocument/2006/relationships/image" Id="rId5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9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8.gif" Type="http://schemas.openxmlformats.org/officeDocument/2006/relationships/image" Id="rId4"/><Relationship Target="../media/image36.gif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youtube.com/v/8UvTBgnFYIU" Type="http://schemas.openxmlformats.org/officeDocument/2006/relationships/hyperlink" TargetMode="External" Id="rId4"/><Relationship Target="../media/image41.jpg" Type="http://schemas.openxmlformats.org/officeDocument/2006/relationships/image" Id="rId5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jpg" Type="http://schemas.openxmlformats.org/officeDocument/2006/relationships/image" Id="rId10"/><Relationship Target="../media/image03.jpg" Type="http://schemas.openxmlformats.org/officeDocument/2006/relationships/image" Id="rId4"/><Relationship Target="../media/image02.jpg" Type="http://schemas.openxmlformats.org/officeDocument/2006/relationships/image" Id="rId3"/><Relationship Target="../media/image08.jpg" Type="http://schemas.openxmlformats.org/officeDocument/2006/relationships/image" Id="rId9"/><Relationship Target="../media/image10.jpg" Type="http://schemas.openxmlformats.org/officeDocument/2006/relationships/image" Id="rId6"/><Relationship Target="../media/image05.jpg" Type="http://schemas.openxmlformats.org/officeDocument/2006/relationships/image" Id="rId5"/><Relationship Target="../media/image33.jpg" Type="http://schemas.openxmlformats.org/officeDocument/2006/relationships/image" Id="rId8"/><Relationship Target="../media/image04.jpg" Type="http://schemas.openxmlformats.org/officeDocument/2006/relationships/image" Id="rId7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0.png" Type="http://schemas.openxmlformats.org/officeDocument/2006/relationships/image" Id="rId4"/><Relationship Target="../media/image12.gif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4"/><Relationship Target="../media/image07.jpg" Type="http://schemas.openxmlformats.org/officeDocument/2006/relationships/image" Id="rId3"/><Relationship Target="../media/image05.jpg" Type="http://schemas.openxmlformats.org/officeDocument/2006/relationships/image" Id="rId6"/><Relationship Target="../media/image11.png" Type="http://schemas.openxmlformats.org/officeDocument/2006/relationships/image" Id="rId5"/><Relationship Target="../media/image21.png" Type="http://schemas.openxmlformats.org/officeDocument/2006/relationships/image" Id="rId7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1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 txBox="1"/>
          <p:nvPr>
            <p:ph type="ctrTitle"/>
          </p:nvPr>
        </p:nvSpPr>
        <p:spPr>
          <a:xfrm>
            <a:off y="2490375" x="685800"/>
            <a:ext cy="21984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Flappy Bird</a:t>
            </a:r>
          </a:p>
          <a:p>
            <a:r>
              <a:t/>
            </a:r>
          </a:p>
        </p:txBody>
      </p:sp>
      <p:sp>
        <p:nvSpPr>
          <p:cNvPr id="34" name="Shape 34"/>
          <p:cNvSpPr txBox="1"/>
          <p:nvPr>
            <p:ph idx="1" type="subTitle"/>
          </p:nvPr>
        </p:nvSpPr>
        <p:spPr>
          <a:xfrm>
            <a:off y="4688776" x="685800"/>
            <a:ext cy="19811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3600" lang="en"/>
              <a:t>Horizon Brave</a:t>
            </a:r>
            <a:r>
              <a:rPr lang="en"/>
              <a:t> - Xiaofeng Su</a:t>
            </a:r>
          </a:p>
          <a:p>
            <a:pPr rtl="0" lvl="0">
              <a:buNone/>
            </a:pPr>
            <a:r>
              <a:rPr lang="en"/>
              <a:t>                               Yao Wei Tsai</a:t>
            </a:r>
          </a:p>
          <a:p>
            <a:pPr rtl="0" lv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                               Pengfei  Liu</a:t>
            </a:r>
          </a:p>
          <a:p>
            <a:pPr rtl="0" lv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                               Zhengbang Liu </a:t>
            </a:r>
          </a:p>
          <a:p>
            <a:pPr rtl="0" lvl="0">
              <a:buNone/>
            </a:pPr>
            <a:r>
              <a:rPr lang="en"/>
              <a:t>   </a:t>
            </a:r>
          </a:p>
        </p:txBody>
      </p:sp>
      <p:pic>
        <p:nvPicPr>
          <p:cNvPr id="35" name="Shape 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151800" x="6192548"/>
            <a:ext cy="1789174" cx="17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b="0" sz="4400" lang="en">
                <a:solidFill>
                  <a:srgbClr val="F3F3F3"/>
                </a:solidFill>
              </a:rPr>
              <a:t>State control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23975" x="579125"/>
            <a:ext cy="5534025" cx="75914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b="0" sz="4400" lang="en">
                <a:solidFill>
                  <a:srgbClr val="F3F3F3"/>
                </a:solidFill>
              </a:rPr>
              <a:t>Bird position control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04925" x="452437"/>
            <a:ext cy="5553075" cx="82391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b="0" sz="4400" lang="en">
                <a:solidFill>
                  <a:srgbClr val="F3F3F3"/>
                </a:solidFill>
              </a:rPr>
              <a:t>Barrier generator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529850" x="457200"/>
            <a:ext cy="2962275" cx="8020050"/>
          </a:xfrm>
          <a:prstGeom prst="rect">
            <a:avLst/>
          </a:prstGeom>
        </p:spPr>
      </p:pic>
      <p:sp>
        <p:nvSpPr>
          <p:cNvPr id="122" name="Shape 122"/>
          <p:cNvSpPr txBox="1"/>
          <p:nvPr/>
        </p:nvSpPr>
        <p:spPr>
          <a:xfrm>
            <a:off y="5840275" x="1975125"/>
            <a:ext cy="752099" cx="5785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/>
              <a:t>Each time a new barrier is generated, contents already in the registers shift left with the oldest one discarded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b="0" sz="4400" lang="en">
                <a:solidFill>
                  <a:srgbClr val="F3F3F3"/>
                </a:solidFill>
              </a:rPr>
              <a:t>Collide judgment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164075" x="741725"/>
            <a:ext cy="3943350" cx="74009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VGA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1. Use matlab to convert image to .coe file</a:t>
            </a:r>
          </a:p>
          <a:p>
            <a:pPr rtl="0" lvl="0">
              <a:buNone/>
            </a:pPr>
            <a:r>
              <a:rPr lang="en"/>
              <a:t>2. Matlab code can detect transparent pixels automatically</a:t>
            </a:r>
          </a:p>
          <a:p>
            <a:pPr rtl="0" lvl="0">
              <a:buNone/>
            </a:pPr>
            <a:r>
              <a:rPr lang="en"/>
              <a:t>3. Each object has its own priority</a:t>
            </a:r>
          </a:p>
          <a:p>
            <a:pPr rtl="0" lvl="0">
              <a:buNone/>
            </a:pPr>
            <a:r>
              <a:rPr lang="en"/>
              <a:t>4. Use a mux to arrange each object in different layer</a:t>
            </a:r>
          </a:p>
          <a:p>
            <a:pPr rtl="0" lvl="0">
              <a:buNone/>
            </a:pPr>
            <a:r>
              <a:rPr lang="en"/>
              <a:t>5. 7 bird state of each bird(3 group)</a:t>
            </a:r>
          </a:p>
          <a:p>
            <a:r>
              <a:t/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5755600" x="1740850"/>
            <a:ext cy="304800" cx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5755600" x="2680750"/>
            <a:ext cy="304800" cx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5755600" x="2210800"/>
            <a:ext cy="304800" cx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5755600" x="3446112"/>
            <a:ext cy="304800" cx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5755600" x="3828800"/>
            <a:ext cy="304800" cx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5755600" x="4211462"/>
            <a:ext cy="304800" cx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5755600" x="5137950"/>
            <a:ext cy="304800" cx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VGA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Challenge: how to HD the game(limited mem)</a:t>
            </a:r>
          </a:p>
          <a:p>
            <a:pPr rtl="0" lvl="0">
              <a:buNone/>
            </a:pPr>
            <a:r>
              <a:rPr lang="en"/>
              <a:t>2 solutions: 	1. compress image</a:t>
            </a:r>
          </a:p>
          <a:p>
            <a:pPr>
              <a:buNone/>
            </a:pPr>
            <a:r>
              <a:rPr lang="en"/>
              <a:t>				  	2. use sd card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297525" x="427150"/>
            <a:ext cy="3185874" cx="318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y="6483400" x="1285425"/>
            <a:ext cy="315600" cx="1307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1st Demo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314012" x="4359150"/>
            <a:ext cy="3152901" cx="4203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y="6513100" x="6542700"/>
            <a:ext cy="256200" cx="1095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Now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Compress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Use indexed image</a:t>
            </a:r>
          </a:p>
          <a:p>
            <a:pPr rtl="0" lvl="0">
              <a:buNone/>
            </a:pPr>
            <a:r>
              <a:rPr lang="en"/>
              <a:t>	- matlab can generate Verilog code to convert the indexes to 8 bit color</a:t>
            </a:r>
          </a:p>
          <a:p>
            <a:pPr rtl="0" lvl="0">
              <a:buNone/>
            </a:pPr>
            <a:r>
              <a:rPr lang="en"/>
              <a:t>	- save about 1/2 the space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Matlab code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164" name="Shape 1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21400" x="0"/>
            <a:ext cy="5283875" cx="8615849"/>
          </a:xfrm>
          <a:prstGeom prst="rect">
            <a:avLst/>
          </a:prstGeom>
        </p:spPr>
      </p:pic>
      <p:pic>
        <p:nvPicPr>
          <p:cNvPr id="165" name="Shape 16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600199" x="6672368"/>
            <a:ext cy="4967700" cx="201443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Compress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
</a:t>
            </a:r>
            <a:r>
              <a:rPr lang="en"/>
              <a:t>Store only area with useful information</a:t>
            </a:r>
          </a:p>
          <a:p>
            <a:r>
              <a:t/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529100" x="457200"/>
            <a:ext cy="1468475" cx="671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Store small image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Store small image and expand it at output</a:t>
            </a:r>
          </a:p>
          <a:p>
            <a:pPr>
              <a:buNone/>
            </a:pPr>
            <a:r>
              <a:rPr lang="en"/>
              <a:t>	- make the resolution lower, but acceptable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184925" x="1067037"/>
            <a:ext cy="209550" cx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654875" x="1067127"/>
            <a:ext cy="1501225" cx="70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Goal and Motivation</a:t>
            </a:r>
          </a:p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42" name="Shape 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341675" x="6615704"/>
            <a:ext cy="2132675" cx="1135925"/>
          </a:xfrm>
          <a:prstGeom prst="rect">
            <a:avLst/>
          </a:prstGeom>
        </p:spPr>
      </p:pic>
      <p:pic>
        <p:nvPicPr>
          <p:cNvPr id="43" name="Shape 4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600200" x="457200"/>
            <a:ext cy="4152650" cx="3883225"/>
          </a:xfrm>
          <a:prstGeom prst="rect">
            <a:avLst/>
          </a:prstGeom>
        </p:spPr>
      </p:pic>
      <p:pic>
        <p:nvPicPr>
          <p:cNvPr id="44" name="Shape 4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731275" x="2102050"/>
            <a:ext cy="1743075" cx="22383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Failure:SD card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SD card transmit address via command token</a:t>
            </a:r>
          </a:p>
          <a:p>
            <a:pPr rtl="0" lvl="0">
              <a:buNone/>
            </a:pPr>
            <a:r>
              <a:rPr lang="en"/>
              <a:t>Each command is at least 48 bits: not possible to read the data directly to VGA, must store the data in on board memory first</a:t>
            </a:r>
          </a:p>
          <a:p>
            <a:pPr rtl="0" lvl="0">
              <a:buNone/>
            </a:pPr>
            <a:r>
              <a:rPr lang="en"/>
              <a:t>Did not get correct response from the SD card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Android: </a:t>
            </a:r>
          </a:p>
          <a:p>
            <a:pPr>
              <a:buNone/>
            </a:pPr>
            <a:r>
              <a:rPr lang="en"/>
              <a:t>Layout  and Button Implementation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193" name="Shape 1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56800" x="1860300"/>
            <a:ext cy="5306697" cx="29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y="1099600" x="3674950"/>
            <a:ext cy="457200" cx="365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95" name="Shape 195"/>
          <p:cNvSpPr txBox="1"/>
          <p:nvPr/>
        </p:nvSpPr>
        <p:spPr>
          <a:xfrm>
            <a:off y="2488875" x="-115850"/>
            <a:ext cy="2025300" cx="2083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/>
              <a:t>
</a:t>
            </a:r>
            <a:r>
              <a:rPr sz="1800" lang="en"/>
              <a:t>OnTouchListener()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y="4412825" x="-61725"/>
            <a:ext cy="1345500" cx="2083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77272"/>
              </a:lnSpc>
              <a:buNone/>
            </a:pPr>
            <a:r>
              <a:rPr sz="1800" lang="en">
                <a:solidFill>
                  <a:srgbClr val="333333"/>
                </a:solidFill>
              </a:rPr>
              <a:t>OnClickListener</a:t>
            </a:r>
            <a:r>
              <a:rPr sz="1800" lang="en"/>
              <a:t>()</a:t>
            </a:r>
          </a:p>
        </p:txBody>
      </p:sp>
      <p:cxnSp>
        <p:nvCxnSpPr>
          <p:cNvPr id="197" name="Shape 197"/>
          <p:cNvCxnSpPr/>
          <p:nvPr/>
        </p:nvCxnSpPr>
        <p:spPr>
          <a:xfrm rot="10800000">
            <a:off y="3367950" x="1520649"/>
            <a:ext cy="821399" cx="86100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98" name="Shape 198"/>
          <p:cNvCxnSpPr/>
          <p:nvPr/>
        </p:nvCxnSpPr>
        <p:spPr>
          <a:xfrm rot="10800000">
            <a:off y="5020500" x="1599750"/>
            <a:ext cy="1068899" cx="1058999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pic>
        <p:nvPicPr>
          <p:cNvPr id="199" name="Shape 19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56812" x="4845300"/>
            <a:ext cy="5306663" cx="29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y="4189350" x="6260925"/>
            <a:ext cy="1731900" cx="2790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50000"/>
              </a:lnSpc>
              <a:spcAft>
                <a:spcPts val="15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rgbClr val="006633"/>
                </a:solidFill>
              </a:rPr>
              <a:t>OnRatingBarChangeListener()</a:t>
            </a:r>
          </a:p>
          <a:p>
            <a:r>
              <a:t/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y="3466925" x="6894275"/>
            <a:ext cy="554099" cx="2573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07" name="Shape 20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Android: </a:t>
            </a:r>
          </a:p>
          <a:p>
            <a:pPr rtl="0" lvl="0">
              <a:buNone/>
            </a:pPr>
            <a:r>
              <a:rPr lang="en"/>
              <a:t>Layout  and Button Implementation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61325" x="1863100"/>
            <a:ext cy="5296675" cx="297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61313" x="4842497"/>
            <a:ext cy="5296708" cx="297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Bluetooth Connect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133550" x="2920725"/>
            <a:ext cy="1814175" cx="2371475"/>
          </a:xfrm>
          <a:prstGeom prst="rect">
            <a:avLst/>
          </a:prstGeom>
        </p:spPr>
      </p:pic>
      <p:pic>
        <p:nvPicPr>
          <p:cNvPr id="216" name="Shape 2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664375" x="0"/>
            <a:ext cy="2193624" cx="21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y="5267675" x="2050600"/>
            <a:ext cy="457200" cx="365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18" name="Shape 218"/>
          <p:cNvSpPr txBox="1"/>
          <p:nvPr/>
        </p:nvSpPr>
        <p:spPr>
          <a:xfrm>
            <a:off y="1614499" x="106300"/>
            <a:ext cy="2490899" cx="5601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chemeClr val="dk1"/>
                </a:solidFill>
              </a:rPr>
              <a:t>BluetoothAdapter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chemeClr val="dk1"/>
                </a:solidFill>
              </a:rPr>
              <a:t>bluetooth.getRemoteDevice(address)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chemeClr val="dk1"/>
                </a:solidFill>
              </a:rPr>
              <a:t>createRfcommSocketToServiceRecord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546512" x="5708200"/>
            <a:ext cy="5311497" cx="298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Shape 220"/>
          <p:cNvCxnSpPr/>
          <p:nvPr/>
        </p:nvCxnSpPr>
        <p:spPr>
          <a:xfrm rot="10800000" flipH="1">
            <a:off y="4387424" x="2124375"/>
            <a:ext cy="346200" cx="6234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21" name="Shape 221"/>
          <p:cNvCxnSpPr/>
          <p:nvPr/>
        </p:nvCxnSpPr>
        <p:spPr>
          <a:xfrm flipH="1">
            <a:off y="4694050" x="2282750"/>
            <a:ext cy="356099" cx="6332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Motion Sensors : Shake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Check if the overall speed exceeds the threshold speed.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973879" x="5081754"/>
            <a:ext cy="3518575" cx="294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33" name="Shape 2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940308" x="240975"/>
            <a:ext cy="1905000" cx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94700" x="240975"/>
            <a:ext cy="1905000" cx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Meet Sandy and Sue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y="2223350" x="2834025"/>
            <a:ext cy="1143000" cx="2755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3600" lang="en"/>
              <a:t>Sandy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y="4321300" x="2834025"/>
            <a:ext cy="1143000" cx="2755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3600" lang="en"/>
              <a:t>Sue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b="0" sz="4400" lang="en">
                <a:solidFill>
                  <a:srgbClr val="F3F3F3"/>
                </a:solidFill>
              </a:rPr>
              <a:t>Division of labor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Communication:	 	Xiaofeng Su</a:t>
            </a:r>
          </a:p>
          <a:p>
            <a:pPr rtl="0" lvl="0">
              <a:buNone/>
            </a:pPr>
            <a:r>
              <a:rPr lang="en"/>
              <a:t>Game logic: 			Pengfei Liu</a:t>
            </a:r>
          </a:p>
          <a:p>
            <a:pPr rtl="0" lvl="0">
              <a:buNone/>
            </a:pPr>
            <a:r>
              <a:rPr lang="en"/>
              <a:t>VGA:             			Zhenbang Liu</a:t>
            </a:r>
          </a:p>
          <a:p>
            <a:pPr>
              <a:buNone/>
            </a:pPr>
            <a:r>
              <a:rPr lang="en"/>
              <a:t>Android APP:			Yaowei Tsai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Demo &amp; Questions</a:t>
            </a:r>
          </a:p>
        </p:txBody>
      </p:sp>
      <p:sp>
        <p:nvSpPr>
          <p:cNvPr id="249" name="Shape 249">
            <a:hlinkClick r:id="rId4"/>
          </p:cNvPr>
          <p:cNvSpPr/>
          <p:nvPr/>
        </p:nvSpPr>
        <p:spPr>
          <a:xfrm>
            <a:off y="1518975" x="1052775"/>
            <a:ext cy="5339025" cx="7095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b="0" sz="4400" lang="en">
                <a:solidFill>
                  <a:srgbClr val="F3F3F3"/>
                </a:solidFill>
              </a:rPr>
              <a:t>Specification</a:t>
            </a: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buClr>
                <a:schemeClr val="dk1"/>
              </a:buClr>
              <a:buSzPct val="44000"/>
              <a:buFont typeface="Arial"/>
              <a:buNone/>
            </a:pPr>
            <a:r>
              <a:rPr sz="2500" lang="en"/>
              <a:t>•</a:t>
            </a:r>
            <a:r>
              <a:rPr sz="2000" lang="en"/>
              <a:t>UART connection of keyboard or cellphone via Bluetooth.</a:t>
            </a:r>
          </a:p>
          <a:p>
            <a:pPr rtl="0" lvl="0">
              <a:lnSpc>
                <a:spcPct val="115000"/>
              </a:lnSpc>
              <a:buClr>
                <a:schemeClr val="dk1"/>
              </a:buClr>
              <a:buSzPct val="55000"/>
              <a:buFont typeface="Arial"/>
              <a:buNone/>
            </a:pPr>
            <a:r>
              <a:rPr sz="2000" lang="en"/>
              <a:t>•Control the bird’s position by key board or cellphone( button or shake)</a:t>
            </a:r>
          </a:p>
          <a:p>
            <a:pPr rtl="0" lvl="0">
              <a:lnSpc>
                <a:spcPct val="115000"/>
              </a:lnSpc>
              <a:buClr>
                <a:schemeClr val="dk1"/>
              </a:buClr>
              <a:buSzPct val="55000"/>
              <a:buFont typeface="Arial"/>
              <a:buNone/>
            </a:pPr>
            <a:r>
              <a:rPr sz="2000" lang="en"/>
              <a:t>•Three moving barriers with opening adjustable</a:t>
            </a:r>
          </a:p>
          <a:p>
            <a:pPr rtl="0" lvl="0">
              <a:lnSpc>
                <a:spcPct val="115000"/>
              </a:lnSpc>
              <a:buClr>
                <a:schemeClr val="dk1"/>
              </a:buClr>
              <a:buSzPct val="55000"/>
              <a:buFont typeface="Arial"/>
              <a:buNone/>
            </a:pPr>
            <a:r>
              <a:rPr sz="2000" lang="en"/>
              <a:t>•Up to two players control with cell phone and keyboard separately</a:t>
            </a:r>
          </a:p>
          <a:p>
            <a:pPr rtl="0" lvl="0">
              <a:lnSpc>
                <a:spcPct val="115000"/>
              </a:lnSpc>
              <a:buClr>
                <a:schemeClr val="dk1"/>
              </a:buClr>
              <a:buSzPct val="55000"/>
              <a:buFont typeface="Arial"/>
              <a:buNone/>
            </a:pPr>
            <a:r>
              <a:rPr sz="2000" lang="en"/>
              <a:t>•Score counting</a:t>
            </a:r>
          </a:p>
          <a:p>
            <a:pPr rtl="0" lvl="0">
              <a:lnSpc>
                <a:spcPct val="115000"/>
              </a:lnSpc>
              <a:buClr>
                <a:schemeClr val="dk1"/>
              </a:buClr>
              <a:buSzPct val="55000"/>
              <a:buFont typeface="Arial"/>
              <a:buNone/>
            </a:pPr>
            <a:r>
              <a:rPr sz="2000" lang="en"/>
              <a:t>•Pause and resume</a:t>
            </a:r>
          </a:p>
          <a:p>
            <a:pPr rtl="0" lvl="0">
              <a:lnSpc>
                <a:spcPct val="115000"/>
              </a:lnSpc>
              <a:buClr>
                <a:schemeClr val="dk1"/>
              </a:buClr>
              <a:buSzPct val="55000"/>
              <a:buFont typeface="Arial"/>
              <a:buNone/>
            </a:pPr>
            <a:r>
              <a:rPr sz="2000" lang="en"/>
              <a:t>•640*480 resolution</a:t>
            </a:r>
          </a:p>
          <a:p>
            <a:pPr rtl="0" lvl="0">
              <a:lnSpc>
                <a:spcPct val="115000"/>
              </a:lnSpc>
              <a:buClr>
                <a:schemeClr val="dk1"/>
              </a:buClr>
              <a:buSzPct val="55000"/>
              <a:buFont typeface="Arial"/>
              <a:buNone/>
            </a:pPr>
            <a:r>
              <a:rPr sz="2000" lang="en"/>
              <a:t>•Bird with animation</a:t>
            </a:r>
          </a:p>
          <a:p>
            <a:pPr rtl="0" lvl="0">
              <a:lnSpc>
                <a:spcPct val="115000"/>
              </a:lnSpc>
              <a:buClr>
                <a:schemeClr val="dk1"/>
              </a:buClr>
              <a:buSzPct val="55000"/>
              <a:buFont typeface="Arial"/>
              <a:buNone/>
            </a:pPr>
            <a:r>
              <a:rPr sz="2000" lang="en"/>
              <a:t>•Colorful background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y="274637" x="457200"/>
            <a:ext cy="11432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Functionality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57" name="Shape 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729550" x="932816"/>
            <a:ext cy="1391837" cx="741341"/>
          </a:xfrm>
          <a:prstGeom prst="rect">
            <a:avLst/>
          </a:prstGeom>
        </p:spPr>
      </p:pic>
      <p:pic>
        <p:nvPicPr>
          <p:cNvPr id="58" name="Shape 5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76056">
            <a:off y="2383637" x="2357518"/>
            <a:ext cy="1057252" cx="999488"/>
          </a:xfrm>
          <a:prstGeom prst="rect">
            <a:avLst/>
          </a:prstGeom>
        </p:spPr>
      </p:pic>
      <p:pic>
        <p:nvPicPr>
          <p:cNvPr id="59" name="Shape 59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6947998">
            <a:off y="3189263" x="3557038"/>
            <a:ext cy="479475" cx="626750"/>
          </a:xfrm>
          <a:prstGeom prst="rect">
            <a:avLst/>
          </a:prstGeom>
        </p:spPr>
      </p:pic>
      <p:pic>
        <p:nvPicPr>
          <p:cNvPr id="60" name="Shape 6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597305" x="3518175"/>
            <a:ext cy="1892620" cx="2301074"/>
          </a:xfrm>
          <a:prstGeom prst="rect">
            <a:avLst/>
          </a:prstGeom>
        </p:spPr>
      </p:pic>
      <p:pic>
        <p:nvPicPr>
          <p:cNvPr id="61" name="Shape 6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701050" x="5636700"/>
            <a:ext cy="2978924" cx="3220450"/>
          </a:xfrm>
          <a:prstGeom prst="rect">
            <a:avLst/>
          </a:prstGeom>
        </p:spPr>
      </p:pic>
      <p:pic>
        <p:nvPicPr>
          <p:cNvPr id="62" name="Shape 62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251998">
            <a:off y="497489" x="5584551"/>
            <a:ext cy="2493557" cx="3324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 rot="10800000" flipH="1">
            <a:off y="5223824" x="2541050"/>
            <a:ext cy="330600" cx="97710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64" name="Shape 64"/>
          <p:cNvSpPr txBox="1"/>
          <p:nvPr/>
        </p:nvSpPr>
        <p:spPr>
          <a:xfrm rot="-960044">
            <a:off y="4732614" x="2368425"/>
            <a:ext cy="274034" cx="132232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USB_UART Cable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5401600" x="217375"/>
            <a:ext cy="1314700" cx="2136374"/>
          </a:xfrm>
          <a:prstGeom prst="rect">
            <a:avLst/>
          </a:prstGeom>
        </p:spPr>
      </p:pic>
      <p:pic>
        <p:nvPicPr>
          <p:cNvPr id="66" name="Shape 66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y="1502444" x="794274"/>
            <a:ext cy="1123662" cx="142840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Communication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y="1544050" x="0"/>
            <a:ext cy="5023800" cx="8686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Real-Time</a:t>
            </a:r>
          </a:p>
          <a:p>
            <a:pPr rtl="0" lvl="0"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Baud Rate 9600HZ</a:t>
            </a:r>
          </a:p>
          <a:p>
            <a:pPr rtl="0" lvl="0"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(sampling at 96KHZ)</a:t>
            </a:r>
          </a:p>
          <a:p>
            <a:r>
              <a:t/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4259695" x="5778425"/>
            <a:ext cy="2545500" cx="3365575"/>
          </a:xfrm>
          <a:prstGeom prst="rect">
            <a:avLst/>
          </a:prstGeom>
        </p:spPr>
      </p:pic>
      <p:pic>
        <p:nvPicPr>
          <p:cNvPr id="74" name="Shape 7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44050" x="0"/>
            <a:ext cy="2715649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9" name="Shape 7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115950" x="5219700"/>
            <a:ext cy="1400174" cx="1400174"/>
          </a:xfrm>
          <a:prstGeom prst="rect">
            <a:avLst/>
          </a:prstGeom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Communication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Duplexing Communication</a:t>
            </a:r>
          </a:p>
          <a:p>
            <a:pPr rtl="0" lv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Error Control						</a:t>
            </a:r>
            <a:r>
              <a:rPr sz="2400" lang="en"/>
              <a:t>(Parity bit)</a:t>
            </a:r>
          </a:p>
          <a:p>
            <a:pPr rtl="0" lv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(lag packet loss)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655475" x="457200"/>
            <a:ext cy="2647950" cx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617675" x="5459625"/>
            <a:ext cy="1390650" cx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1600187" x="6659500"/>
            <a:ext cy="1734424" cx="2267225"/>
          </a:xfrm>
          <a:prstGeom prst="rect">
            <a:avLst/>
          </a:prstGeom>
        </p:spPr>
      </p:pic>
      <p:pic>
        <p:nvPicPr>
          <p:cNvPr id="85" name="Shape 8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1600200" x="457200"/>
            <a:ext cy="5204900" cx="44274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y="513000" x="303075"/>
            <a:ext cy="13613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lnSpc>
                <a:spcPct val="115000"/>
              </a:lnSpc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F3F3F3"/>
                </a:solidFill>
              </a:rPr>
              <a:t>Detailed block diagrams for main logic</a:t>
            </a:r>
          </a:p>
          <a:p>
            <a:r>
              <a:t/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54875" x="548794"/>
            <a:ext cy="5303124" cx="77554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pic>
        <p:nvPicPr>
          <p:cNvPr id="97" name="Shape 9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71000" x="0"/>
            <a:ext cy="6700600" cx="91439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pic>
        <p:nvPicPr>
          <p:cNvPr id="103" name="Shape 10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14300"/>
            <a:ext cy="5643825" cx="9144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